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60" r:id="rId4"/>
    <p:sldId id="361" r:id="rId5"/>
    <p:sldId id="432" r:id="rId6"/>
    <p:sldId id="444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  <p:sldId id="475" r:id="rId31"/>
    <p:sldId id="476" r:id="rId32"/>
    <p:sldId id="331" r:id="rId33"/>
    <p:sldId id="29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Peek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1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40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Circular array</a:t>
            </a:r>
          </a:p>
          <a:p>
            <a:pPr lvl="1"/>
            <a:r>
              <a:rPr lang="en-US" dirty="0"/>
              <a:t>Advantages: </a:t>
            </a:r>
            <a:r>
              <a:rPr lang="en-US" dirty="0" err="1"/>
              <a:t>dequeue</a:t>
            </a:r>
            <a:r>
              <a:rPr lang="en-US" dirty="0"/>
              <a:t> and front are O(</a:t>
            </a:r>
            <a:r>
              <a:rPr lang="en-US" b="1" dirty="0"/>
              <a:t>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Disadvantages: limited size, making </a:t>
            </a:r>
            <a:r>
              <a:rPr lang="en-US" dirty="0" err="1"/>
              <a:t>enqueue</a:t>
            </a:r>
            <a:r>
              <a:rPr lang="en-US" dirty="0"/>
              <a:t> O(</a:t>
            </a:r>
            <a:r>
              <a:rPr lang="en-US" b="1" i="1" dirty="0"/>
              <a:t>n</a:t>
            </a:r>
            <a:r>
              <a:rPr lang="en-US" dirty="0"/>
              <a:t>) in the worst case (still O(1) amortized)</a:t>
            </a:r>
          </a:p>
          <a:p>
            <a:r>
              <a:rPr lang="en-US" dirty="0"/>
              <a:t>Linked list</a:t>
            </a:r>
          </a:p>
          <a:p>
            <a:pPr lvl="1"/>
            <a:r>
              <a:rPr lang="en-US" dirty="0"/>
              <a:t>Advantages: </a:t>
            </a:r>
            <a:r>
              <a:rPr lang="en-US" dirty="0" err="1"/>
              <a:t>enqueue</a:t>
            </a:r>
            <a:r>
              <a:rPr lang="en-US" dirty="0"/>
              <a:t>, </a:t>
            </a:r>
            <a:r>
              <a:rPr lang="en-US" dirty="0" err="1"/>
              <a:t>dequeue</a:t>
            </a:r>
            <a:r>
              <a:rPr lang="en-US" dirty="0"/>
              <a:t>, and front are O(</a:t>
            </a:r>
            <a:r>
              <a:rPr lang="en-US" b="1" dirty="0"/>
              <a:t>1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Disadvantages: slightly slower than the array version, considerably more memory overhead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4129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181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ListQueue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 {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 {</a:t>
            </a:r>
          </a:p>
          <a:p>
            <a:pPr lvl="1">
              <a:buNone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 data;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 next;</a:t>
            </a:r>
          </a:p>
          <a:p>
            <a:pPr lvl="1">
              <a:buNone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head = null;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tail = null;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enqueue(T value)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 dequeue()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 front()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size()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0553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Front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04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06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</a:t>
            </a:r>
            <a:r>
              <a:rPr lang="en-US" dirty="0" err="1"/>
              <a:t>Enqueue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93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</a:t>
            </a:r>
            <a:r>
              <a:rPr lang="en-US" dirty="0" err="1"/>
              <a:t>Dequeue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5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626914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model</a:t>
            </a:r>
          </a:p>
          <a:p>
            <a:r>
              <a:rPr lang="en-US" dirty="0"/>
              <a:t>Java</a:t>
            </a:r>
          </a:p>
          <a:p>
            <a:pPr lvl="1"/>
            <a:r>
              <a:rPr lang="en-US" dirty="0"/>
              <a:t>OOP</a:t>
            </a:r>
          </a:p>
          <a:p>
            <a:pPr lvl="1"/>
            <a:r>
              <a:rPr lang="en-US" dirty="0"/>
              <a:t>Polymorphism</a:t>
            </a:r>
          </a:p>
          <a:p>
            <a:pPr lvl="1"/>
            <a:r>
              <a:rPr lang="en-US" dirty="0"/>
              <a:t>Interfaces</a:t>
            </a:r>
          </a:p>
          <a:p>
            <a:pPr lvl="1"/>
            <a:r>
              <a:rPr lang="en-US" dirty="0"/>
              <a:t>Exceptions</a:t>
            </a:r>
          </a:p>
          <a:p>
            <a:pPr lvl="1"/>
            <a:r>
              <a:rPr lang="en-US" dirty="0"/>
              <a:t>Generics</a:t>
            </a:r>
          </a:p>
          <a:p>
            <a:r>
              <a:rPr lang="en-US" dirty="0"/>
              <a:t>Java Collections Framework</a:t>
            </a:r>
          </a:p>
        </p:txBody>
      </p:sp>
    </p:spTree>
    <p:extLst>
      <p:ext uri="{BB962C8B-B14F-4D97-AF65-F5344CB8AC3E}">
        <p14:creationId xmlns:p14="http://schemas.microsoft.com/office/powerpoint/2010/main" val="332793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Doubly linked list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Oh Notation</a:t>
            </a:r>
          </a:p>
          <a:p>
            <a:pPr lvl="1"/>
            <a:r>
              <a:rPr lang="en-US" dirty="0"/>
              <a:t>Formal definition: 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2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&gt; </a:t>
            </a:r>
            <a:r>
              <a:rPr lang="en-US" b="1" i="1" dirty="0"/>
              <a:t>N</a:t>
            </a:r>
          </a:p>
          <a:p>
            <a:pPr lvl="2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endParaRPr lang="en-US" dirty="0"/>
          </a:p>
          <a:p>
            <a:pPr lvl="1"/>
            <a:r>
              <a:rPr lang="en-US" dirty="0"/>
              <a:t>Worst-case, asymptotic, upper bound of running time</a:t>
            </a:r>
          </a:p>
          <a:p>
            <a:pPr lvl="1"/>
            <a:r>
              <a:rPr lang="en-US" dirty="0"/>
              <a:t>Ignore lower-order terms and constants</a:t>
            </a:r>
          </a:p>
          <a:p>
            <a:r>
              <a:rPr lang="en-US" dirty="0"/>
              <a:t>Big Omega and Big Theta</a:t>
            </a:r>
          </a:p>
          <a:p>
            <a:r>
              <a:rPr lang="en-US" dirty="0"/>
              <a:t>Abstract Data Types</a:t>
            </a:r>
          </a:p>
          <a:p>
            <a:r>
              <a:rPr lang="en-US" dirty="0"/>
              <a:t>Array-backed list</a:t>
            </a:r>
          </a:p>
        </p:txBody>
      </p:sp>
    </p:spTree>
    <p:extLst>
      <p:ext uri="{BB962C8B-B14F-4D97-AF65-F5344CB8AC3E}">
        <p14:creationId xmlns:p14="http://schemas.microsoft.com/office/powerpoint/2010/main" val="37294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Stacks</a:t>
            </a:r>
          </a:p>
          <a:p>
            <a:pPr lvl="1"/>
            <a:r>
              <a:rPr lang="en-US" dirty="0"/>
              <a:t>FILO data structure</a:t>
            </a:r>
          </a:p>
          <a:p>
            <a:pPr lvl="1"/>
            <a:r>
              <a:rPr lang="en-US" dirty="0"/>
              <a:t>Operations: push, pop, top, empty</a:t>
            </a:r>
          </a:p>
          <a:p>
            <a:pPr lvl="1"/>
            <a:r>
              <a:rPr lang="en-US" dirty="0"/>
              <a:t>Dynamic array implementation</a:t>
            </a:r>
          </a:p>
          <a:p>
            <a:r>
              <a:rPr lang="en-US" dirty="0"/>
              <a:t>Queues</a:t>
            </a:r>
          </a:p>
          <a:p>
            <a:pPr lvl="1"/>
            <a:r>
              <a:rPr lang="en-US" dirty="0"/>
              <a:t>FIFO data structure</a:t>
            </a:r>
          </a:p>
          <a:p>
            <a:pPr lvl="1"/>
            <a:r>
              <a:rPr lang="en-US" dirty="0"/>
              <a:t>Operations: </a:t>
            </a:r>
            <a:r>
              <a:rPr lang="en-US" dirty="0" err="1"/>
              <a:t>enqueue</a:t>
            </a:r>
            <a:r>
              <a:rPr lang="en-US" dirty="0"/>
              <a:t>, </a:t>
            </a:r>
            <a:r>
              <a:rPr lang="en-US" dirty="0" err="1"/>
              <a:t>dequeue</a:t>
            </a:r>
            <a:r>
              <a:rPr lang="en-US" dirty="0"/>
              <a:t>, front, empty</a:t>
            </a:r>
          </a:p>
          <a:p>
            <a:pPr lvl="1"/>
            <a:r>
              <a:rPr lang="en-US" dirty="0"/>
              <a:t>Circular (dynamic) array implementation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JCF implementations: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dirty="0"/>
              <a:t> interface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5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Linked lists</a:t>
            </a:r>
          </a:p>
          <a:p>
            <a:pPr lvl="1"/>
            <a:r>
              <a:rPr lang="en-US" dirty="0"/>
              <a:t>Performance issues</a:t>
            </a:r>
          </a:p>
          <a:p>
            <a:pPr lvl="1"/>
            <a:r>
              <a:rPr lang="en-US" dirty="0"/>
              <a:t>Single vs. double</a:t>
            </a:r>
          </a:p>
          <a:p>
            <a:pPr lvl="1"/>
            <a:r>
              <a:rPr lang="en-US" dirty="0"/>
              <a:t>Insert, delete, find times</a:t>
            </a:r>
          </a:p>
          <a:p>
            <a:r>
              <a:rPr lang="en-US" dirty="0"/>
              <a:t>Linked list implementation of stacks</a:t>
            </a:r>
          </a:p>
          <a:p>
            <a:r>
              <a:rPr lang="en-US" dirty="0"/>
              <a:t>Linked list implementation of queues</a:t>
            </a:r>
          </a:p>
        </p:txBody>
      </p:sp>
    </p:spTree>
    <p:extLst>
      <p:ext uri="{BB962C8B-B14F-4D97-AF65-F5344CB8AC3E}">
        <p14:creationId xmlns:p14="http://schemas.microsoft.com/office/powerpoint/2010/main" val="309289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961034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be two integers, where </a:t>
            </a:r>
            <a:r>
              <a:rPr lang="en-US" b="1" i="1" dirty="0"/>
              <a:t>M</a:t>
            </a:r>
            <a:r>
              <a:rPr lang="en-US" dirty="0"/>
              <a:t> is no larger than </a:t>
            </a:r>
            <a:r>
              <a:rPr lang="en-US" b="1" i="1" dirty="0"/>
              <a:t>N</a:t>
            </a:r>
          </a:p>
          <a:p>
            <a:r>
              <a:rPr lang="en-US" dirty="0"/>
              <a:t>Use Big </a:t>
            </a:r>
            <a:r>
              <a:rPr lang="el-GR" dirty="0"/>
              <a:t>Θ</a:t>
            </a:r>
            <a:r>
              <a:rPr lang="en-US" dirty="0"/>
              <a:t> notation to give a tight upper bound, in terms of </a:t>
            </a:r>
            <a:r>
              <a:rPr lang="en-US" b="1" i="1" dirty="0"/>
              <a:t>N</a:t>
            </a:r>
            <a:r>
              <a:rPr lang="en-US" dirty="0"/>
              <a:t>, on the time that it will take to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(by hand, using the normal algorithm)</a:t>
            </a:r>
          </a:p>
          <a:p>
            <a:pPr lvl="1"/>
            <a:r>
              <a:rPr lang="en-US" dirty="0"/>
              <a:t>Multiply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(by hand, using the normal algorithm)</a:t>
            </a:r>
          </a:p>
          <a:p>
            <a:r>
              <a:rPr lang="en-US" dirty="0"/>
              <a:t>Use Big </a:t>
            </a:r>
            <a:r>
              <a:rPr lang="el-GR" dirty="0"/>
              <a:t>Θ</a:t>
            </a:r>
            <a:r>
              <a:rPr lang="en-US" dirty="0"/>
              <a:t> notation to give the same bounds but this time in terms of </a:t>
            </a:r>
            <a:r>
              <a:rPr lang="en-US" b="1" i="1" dirty="0"/>
              <a:t>n</a:t>
            </a:r>
            <a:r>
              <a:rPr lang="en-US" dirty="0"/>
              <a:t>, where </a:t>
            </a:r>
            <a:r>
              <a:rPr lang="en-US" b="1" i="1" dirty="0"/>
              <a:t>n</a:t>
            </a:r>
            <a:r>
              <a:rPr lang="en-US" dirty="0"/>
              <a:t> is the number of digits in </a:t>
            </a:r>
            <a:r>
              <a:rPr lang="en-US" b="1" i="1" dirty="0"/>
              <a:t>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2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running time in </a:t>
            </a:r>
            <a:r>
              <a:rPr lang="el-GR" dirty="0"/>
              <a:t>Θ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end = n;</a:t>
            </a:r>
          </a:p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end /= 2;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j = 1; j &lt;= end;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4146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running time in </a:t>
            </a:r>
            <a:r>
              <a:rPr lang="el-GR" dirty="0"/>
              <a:t>Θ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end = n;</a:t>
            </a:r>
          </a:p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n*n;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+=2)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3249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running time in </a:t>
            </a:r>
            <a:r>
              <a:rPr lang="el-GR" dirty="0"/>
              <a:t>Θ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j = 1; j &lt;= n/j;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4299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we increase the R, G, and B values of every pixel by 25%, the image will get lighter</a:t>
            </a:r>
          </a:p>
          <a:p>
            <a:r>
              <a:rPr lang="en-US" dirty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dirty="0"/>
              <a:t> be the following: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Color 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int red;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int green;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int blue;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Let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pixels</a:t>
            </a:r>
            <a:r>
              <a:rPr lang="en-US" dirty="0"/>
              <a:t> be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Color[][]</a:t>
            </a:r>
            <a:r>
              <a:rPr lang="en-US" dirty="0"/>
              <a:t> array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dirty="0"/>
              <a:t> rows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dirty="0"/>
              <a:t> columns</a:t>
            </a:r>
          </a:p>
          <a:p>
            <a:r>
              <a:rPr lang="en-US" dirty="0"/>
              <a:t>Write the code to lighten the image by 25% (by multiplying by 1.25)</a:t>
            </a:r>
          </a:p>
          <a:p>
            <a:r>
              <a:rPr lang="en-US" dirty="0"/>
              <a:t>Don't forget to round the results before storing them back into each </a:t>
            </a:r>
            <a:r>
              <a:rPr lang="en-US"/>
              <a:t>color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a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Assume the following: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List {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next;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head = null;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/>
              <a:t>Write a method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/>
              <a:t> that reverses the linked list.</a:t>
            </a:r>
          </a:p>
        </p:txBody>
      </p:sp>
    </p:spTree>
    <p:extLst>
      <p:ext uri="{BB962C8B-B14F-4D97-AF65-F5344CB8AC3E}">
        <p14:creationId xmlns:p14="http://schemas.microsoft.com/office/powerpoint/2010/main" val="423994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reverse a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reverse()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(head !=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Node reversed = head;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Node temp = head;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Node rest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head.next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(rest !=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temp = rest;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rest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rest.next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temp.next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reversed;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reversed = temp;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head = reversed;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95538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Palindrome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Write a method that takes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CharBuffer</a:t>
            </a:r>
            <a:r>
              <a:rPr lang="en-US" dirty="0"/>
              <a:t> object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CharBuffer</a:t>
            </a:r>
            <a:r>
              <a:rPr lang="en-US" dirty="0"/>
              <a:t> object has two methods: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nextChar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which extracts a char from the input stream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hasNextChar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which returns true as long as there is another char to extract</a:t>
            </a:r>
          </a:p>
          <a:p>
            <a:r>
              <a:rPr lang="en-US" dirty="0"/>
              <a:t>The method should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if the input stream is a palindrome (the same backwards as forwards)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otherwise</a:t>
            </a:r>
          </a:p>
          <a:p>
            <a:r>
              <a:rPr lang="en-US" dirty="0"/>
              <a:t>Use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objects or arrays (other than the ones embedded in the stack)</a:t>
            </a:r>
          </a:p>
          <a:p>
            <a:r>
              <a:rPr lang="en-US" dirty="0"/>
              <a:t>Hint: Use at least 3 JCF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dirty="0"/>
              <a:t> (stack) objects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0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 1!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reading Chapter 3</a:t>
            </a:r>
          </a:p>
          <a:p>
            <a:r>
              <a:rPr lang="en-US"/>
              <a:t>Finish </a:t>
            </a:r>
            <a:r>
              <a:rPr lang="en-US" dirty="0"/>
              <a:t>Project 1</a:t>
            </a:r>
          </a:p>
          <a:p>
            <a:pPr lvl="1"/>
            <a:r>
              <a:rPr lang="en-US" b="1" dirty="0"/>
              <a:t>Due  tonight by midnight!</a:t>
            </a:r>
          </a:p>
          <a:p>
            <a:r>
              <a:rPr lang="en-US" b="1" dirty="0">
                <a:solidFill>
                  <a:srgbClr val="00B050"/>
                </a:solidFill>
              </a:rPr>
              <a:t>Exam 1 next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Stack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8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array</a:t>
            </a:r>
          </a:p>
          <a:p>
            <a:pPr lvl="1"/>
            <a:r>
              <a:rPr lang="en-US" dirty="0"/>
              <a:t>Advantages: pop and top are O(</a:t>
            </a:r>
            <a:r>
              <a:rPr lang="en-US" b="1" dirty="0"/>
              <a:t>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Disadvantages: limited size, making push O(</a:t>
            </a:r>
            <a:r>
              <a:rPr lang="en-US" b="1" i="1" dirty="0"/>
              <a:t>n</a:t>
            </a:r>
            <a:r>
              <a:rPr lang="en-US" dirty="0"/>
              <a:t>) in the worst case (still O(1) amortized)</a:t>
            </a:r>
          </a:p>
          <a:p>
            <a:r>
              <a:rPr lang="en-US" dirty="0"/>
              <a:t>Linked list</a:t>
            </a:r>
          </a:p>
          <a:p>
            <a:pPr lvl="1"/>
            <a:r>
              <a:rPr lang="en-US" dirty="0"/>
              <a:t>Advantages: push, pop, and top are O(</a:t>
            </a:r>
            <a:r>
              <a:rPr lang="en-US" b="1" dirty="0"/>
              <a:t>1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Disadvantages: slightly slower than the array version, considerably more memory overhead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8943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29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ListStack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 {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 {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 data;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 next;</a:t>
            </a:r>
          </a:p>
          <a:p>
            <a:pPr lvl="1">
              <a:buNone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Node&lt;T&gt;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top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push(T value)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 pop()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 peek() {}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instead of top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size() {}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017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Push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Pop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38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1736</TotalTime>
  <Words>1112</Words>
  <Application>Microsoft Office PowerPoint</Application>
  <PresentationFormat>Widescreen</PresentationFormat>
  <Paragraphs>185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1</vt:lpstr>
      <vt:lpstr>Linked List Stack</vt:lpstr>
      <vt:lpstr>Stack Implementations</vt:lpstr>
      <vt:lpstr>Linked list implementation</vt:lpstr>
      <vt:lpstr>Linked List Push</vt:lpstr>
      <vt:lpstr>Linked List Pop</vt:lpstr>
      <vt:lpstr>Linked List Peek</vt:lpstr>
      <vt:lpstr>Linked List Size</vt:lpstr>
      <vt:lpstr>Queue Implementations</vt:lpstr>
      <vt:lpstr>Linked list implementation</vt:lpstr>
      <vt:lpstr>Linked List Front</vt:lpstr>
      <vt:lpstr>Linked List Size</vt:lpstr>
      <vt:lpstr>Linked List Enqueue</vt:lpstr>
      <vt:lpstr>Linked List Dequeue</vt:lpstr>
      <vt:lpstr>Review</vt:lpstr>
      <vt:lpstr>Week 1</vt:lpstr>
      <vt:lpstr>Week 2</vt:lpstr>
      <vt:lpstr>Week 3</vt:lpstr>
      <vt:lpstr>Week 4</vt:lpstr>
      <vt:lpstr>Sample Problems</vt:lpstr>
      <vt:lpstr>Running time</vt:lpstr>
      <vt:lpstr>What's the running time in Θ?</vt:lpstr>
      <vt:lpstr>What's the running time in Θ?</vt:lpstr>
      <vt:lpstr>What's the running time in Θ?</vt:lpstr>
      <vt:lpstr>Lighten</vt:lpstr>
      <vt:lpstr>Reverse a linked list</vt:lpstr>
      <vt:lpstr>Code to reverse a linked list</vt:lpstr>
      <vt:lpstr>Palindrome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284</cp:revision>
  <dcterms:created xsi:type="dcterms:W3CDTF">2009-08-24T20:26:10Z</dcterms:created>
  <dcterms:modified xsi:type="dcterms:W3CDTF">2024-09-20T13:28:37Z</dcterms:modified>
</cp:coreProperties>
</file>